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7" r:id="rId2"/>
    <p:sldId id="270" r:id="rId3"/>
    <p:sldId id="268" r:id="rId4"/>
    <p:sldId id="275" r:id="rId5"/>
    <p:sldId id="274" r:id="rId6"/>
    <p:sldId id="277" r:id="rId7"/>
    <p:sldId id="269" r:id="rId8"/>
    <p:sldId id="271" r:id="rId9"/>
    <p:sldId id="272" r:id="rId10"/>
    <p:sldId id="276" r:id="rId11"/>
    <p:sldId id="279" r:id="rId12"/>
    <p:sldId id="278" r:id="rId13"/>
    <p:sldId id="273" r:id="rId14"/>
    <p:sldId id="259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6E2"/>
    <a:srgbClr val="F8943D"/>
    <a:srgbClr val="F5F6F7"/>
    <a:srgbClr val="7F7F7F"/>
    <a:srgbClr val="2B2B2B"/>
    <a:srgbClr val="32221B"/>
    <a:srgbClr val="50372B"/>
    <a:srgbClr val="F2F0F0"/>
    <a:srgbClr val="54545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41"/>
    <p:restoredTop sz="91881" autoAdjust="0"/>
  </p:normalViewPr>
  <p:slideViewPr>
    <p:cSldViewPr snapToGrid="0" snapToObjects="1">
      <p:cViewPr varScale="1">
        <p:scale>
          <a:sx n="105" d="100"/>
          <a:sy n="105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7D698-2FF2-6049-ACEB-7BA9F727A98B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E1F23-0E95-8241-AE93-A40F2F393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9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F379-7376-48E5-A060-5D8F43C1A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31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5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9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9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7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2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4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6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EE22A-F43A-8E42-BBDE-9F0B43691A5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EACE-304C-214F-A48A-AEB6F33AF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5.jpg"/><Relationship Id="rId7" Type="http://schemas.microsoft.com/office/2007/relationships/hdphoto" Target="../media/hdphoto6.wdp"/><Relationship Id="rId12" Type="http://schemas.openxmlformats.org/officeDocument/2006/relationships/image" Target="../media/image42.JP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1.jpeg"/><Relationship Id="rId5" Type="http://schemas.microsoft.com/office/2007/relationships/hdphoto" Target="../media/hdphoto5.wdp"/><Relationship Id="rId15" Type="http://schemas.openxmlformats.org/officeDocument/2006/relationships/image" Target="../media/image45.JPEG"/><Relationship Id="rId10" Type="http://schemas.openxmlformats.org/officeDocument/2006/relationships/image" Target="../media/image40.JPG"/><Relationship Id="rId19" Type="http://schemas.openxmlformats.org/officeDocument/2006/relationships/image" Target="../media/image49.JPG"/><Relationship Id="rId4" Type="http://schemas.openxmlformats.org/officeDocument/2006/relationships/image" Target="../media/image36.png"/><Relationship Id="rId9" Type="http://schemas.openxmlformats.org/officeDocument/2006/relationships/image" Target="../media/image39.jpg"/><Relationship Id="rId1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ypnotic Bacteria Cities Provide Lens Into Trippy, Hidden Universes  (PHOTOS) | HuffPost Entertainment">
            <a:extLst>
              <a:ext uri="{FF2B5EF4-FFF2-40B4-BE49-F238E27FC236}">
                <a16:creationId xmlns:a16="http://schemas.microsoft.com/office/drawing/2014/main" id="{820E9CE1-9802-1609-0814-4FBD2059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925"/>
            <a:ext cx="7339914" cy="60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D9B2CA-E046-3C7C-4878-063421022706}"/>
              </a:ext>
            </a:extLst>
          </p:cNvPr>
          <p:cNvSpPr txBox="1"/>
          <p:nvPr/>
        </p:nvSpPr>
        <p:spPr>
          <a:xfrm>
            <a:off x="6701247" y="640080"/>
            <a:ext cx="52120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roadway" pitchFamily="82" charset="77"/>
              </a:rPr>
              <a:t>Stephanie Mathews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Broadway" pitchFamily="82" charset="77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Broadway" pitchFamily="82" charset="77"/>
              </a:rPr>
              <a:t>Environmental Microbiology 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Broadway" pitchFamily="82" charset="77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Broadway" pitchFamily="82" charset="77"/>
              </a:rPr>
              <a:t>Department of Biological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878797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3401-8626-8FAC-80B2-529744A0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365125"/>
            <a:ext cx="101092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Antibiotic Producing Bacteria from Soil</a:t>
            </a:r>
            <a:br>
              <a:rPr lang="en-US" dirty="0"/>
            </a:br>
            <a:r>
              <a:rPr lang="en-US" sz="3100" dirty="0"/>
              <a:t>Biology 275 and 334 course labs</a:t>
            </a:r>
            <a:br>
              <a:rPr lang="en-US" dirty="0"/>
            </a:b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EEFD2D-9DED-B87A-5416-E8D10D64438C}"/>
              </a:ext>
            </a:extLst>
          </p:cNvPr>
          <p:cNvGrpSpPr/>
          <p:nvPr/>
        </p:nvGrpSpPr>
        <p:grpSpPr>
          <a:xfrm>
            <a:off x="361263" y="2081069"/>
            <a:ext cx="7001419" cy="3543911"/>
            <a:chOff x="69650" y="1801812"/>
            <a:chExt cx="7001419" cy="3543911"/>
          </a:xfrm>
        </p:grpSpPr>
        <p:pic>
          <p:nvPicPr>
            <p:cNvPr id="6" name="Picture 5" descr="A person explaining something to a group of people&#10;&#10;Description automatically generated with low confidence">
              <a:extLst>
                <a:ext uri="{FF2B5EF4-FFF2-40B4-BE49-F238E27FC236}">
                  <a16:creationId xmlns:a16="http://schemas.microsoft.com/office/drawing/2014/main" id="{2431532A-AFFB-3B49-7D25-EBF7F15D0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5854" y="1801812"/>
              <a:ext cx="4725215" cy="3543911"/>
            </a:xfrm>
            <a:prstGeom prst="rect">
              <a:avLst/>
            </a:prstGeom>
          </p:spPr>
        </p:pic>
        <p:pic>
          <p:nvPicPr>
            <p:cNvPr id="9" name="Picture 8" descr="A group of people posing for a photo outside of a building&#10;&#10;Description automatically generated">
              <a:extLst>
                <a:ext uri="{FF2B5EF4-FFF2-40B4-BE49-F238E27FC236}">
                  <a16:creationId xmlns:a16="http://schemas.microsoft.com/office/drawing/2014/main" id="{9A02F997-96E6-07E2-2634-B02D7448A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68" t="36743" r="18949" b="16589"/>
            <a:stretch/>
          </p:blipFill>
          <p:spPr>
            <a:xfrm>
              <a:off x="79132" y="1801812"/>
              <a:ext cx="3165092" cy="1627188"/>
            </a:xfrm>
            <a:prstGeom prst="rect">
              <a:avLst/>
            </a:prstGeom>
          </p:spPr>
        </p:pic>
        <p:pic>
          <p:nvPicPr>
            <p:cNvPr id="4" name="Picture 3" descr="A picture containing building, outdoor, brick&#10;&#10;Description automatically generated">
              <a:extLst>
                <a:ext uri="{FF2B5EF4-FFF2-40B4-BE49-F238E27FC236}">
                  <a16:creationId xmlns:a16="http://schemas.microsoft.com/office/drawing/2014/main" id="{56D9B8B3-35D3-F79C-9A9E-3265E9ECC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845" r="24871"/>
            <a:stretch/>
          </p:blipFill>
          <p:spPr>
            <a:xfrm rot="5400000">
              <a:off x="698575" y="2800075"/>
              <a:ext cx="1916723" cy="317457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11D26C1-0289-2452-72E7-A1E44CC87BD9}"/>
              </a:ext>
            </a:extLst>
          </p:cNvPr>
          <p:cNvSpPr txBox="1"/>
          <p:nvPr/>
        </p:nvSpPr>
        <p:spPr>
          <a:xfrm>
            <a:off x="9092023" y="4441435"/>
            <a:ext cx="39865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FB-CJ02: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Bacillus cereus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056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FC816C9-5AE2-798B-22CF-DBCF0C224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891" y="4126196"/>
            <a:ext cx="1503132" cy="220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9093A81-A39A-17A4-447A-4335D698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437" y="850739"/>
            <a:ext cx="3392968" cy="354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7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C5FB-0E99-1F6D-D775-224DE877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254C8-9CDE-5FF5-0D57-46B78B71C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diversity of heterotrophic nitrifying bacteria?</a:t>
            </a:r>
          </a:p>
          <a:p>
            <a:endParaRPr lang="en-US" dirty="0"/>
          </a:p>
          <a:p>
            <a:r>
              <a:rPr lang="en-US" dirty="0"/>
              <a:t>What roles does stress play in Women’s Lacrosse Athlete wellness?</a:t>
            </a:r>
          </a:p>
        </p:txBody>
      </p:sp>
    </p:spTree>
    <p:extLst>
      <p:ext uri="{BB962C8B-B14F-4D97-AF65-F5344CB8AC3E}">
        <p14:creationId xmlns:p14="http://schemas.microsoft.com/office/powerpoint/2010/main" val="366211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E932-CB6E-8859-D4C1-3215E579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Isolation of Denitrifying Bacteria</a:t>
            </a:r>
            <a:br>
              <a:rPr lang="en-US" dirty="0"/>
            </a:br>
            <a:r>
              <a:rPr lang="en-US" sz="3600" dirty="0"/>
              <a:t>Allison Cannady</a:t>
            </a:r>
            <a:endParaRPr lang="en-US" dirty="0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25A97B0E-BB04-4C63-995E-32EE8E998E63}"/>
              </a:ext>
            </a:extLst>
          </p:cNvPr>
          <p:cNvSpPr/>
          <p:nvPr/>
        </p:nvSpPr>
        <p:spPr>
          <a:xfrm>
            <a:off x="2916908" y="4227085"/>
            <a:ext cx="603115" cy="564204"/>
          </a:xfrm>
          <a:prstGeom prst="star5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D4E98DD3-BE7A-20C0-4C26-1756788B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3" y="1607029"/>
            <a:ext cx="5049576" cy="511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4041BB-5A2D-35FC-8AE9-599196DA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093" y="2165970"/>
            <a:ext cx="4363698" cy="4000409"/>
          </a:xfrm>
          <a:prstGeom prst="rect">
            <a:avLst/>
          </a:prstGeom>
        </p:spPr>
      </p:pic>
      <p:pic>
        <p:nvPicPr>
          <p:cNvPr id="4" name="Picture 3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6104F75D-CC7B-D7E9-5E1C-F65ACEC09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84" t="14545" r="35354" b="50001"/>
          <a:stretch/>
        </p:blipFill>
        <p:spPr>
          <a:xfrm>
            <a:off x="10980585" y="5120640"/>
            <a:ext cx="1211415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6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E932-CB6E-8859-D4C1-3215E579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Cortisol and CRP analysis in CU athletes</a:t>
            </a:r>
            <a:br>
              <a:rPr lang="en-US" dirty="0"/>
            </a:br>
            <a:r>
              <a:rPr lang="en-US" sz="3600" dirty="0"/>
              <a:t>Austin Calhoun </a:t>
            </a:r>
            <a:endParaRPr lang="en-US" dirty="0"/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4EA9FC17-2AA6-3D4B-EB3B-105EEC8BC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317" y="2480132"/>
            <a:ext cx="4902200" cy="3314700"/>
          </a:xfrm>
        </p:spPr>
      </p:pic>
      <p:pic>
        <p:nvPicPr>
          <p:cNvPr id="8194" name="Picture 2" descr="ELISAs with VIAFLO 96/384 [fast &amp; reproducible] | INTEGRA">
            <a:extLst>
              <a:ext uri="{FF2B5EF4-FFF2-40B4-BE49-F238E27FC236}">
                <a16:creationId xmlns:a16="http://schemas.microsoft.com/office/drawing/2014/main" id="{B95615B1-51FB-8715-5592-1C94B9F98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517" y="2091852"/>
            <a:ext cx="6225565" cy="41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DF24F94-B000-CBB0-B271-9BCDB204B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8" t="24652" r="16460"/>
          <a:stretch/>
        </p:blipFill>
        <p:spPr>
          <a:xfrm>
            <a:off x="11255704" y="5120778"/>
            <a:ext cx="936296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2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12223" b="20666"/>
          <a:stretch/>
        </p:blipFill>
        <p:spPr>
          <a:xfrm>
            <a:off x="-87533" y="235503"/>
            <a:ext cx="4069080" cy="5464524"/>
          </a:xfrm>
          <a:prstGeom prst="rect">
            <a:avLst/>
          </a:prstGeom>
        </p:spPr>
      </p:pic>
      <p:pic>
        <p:nvPicPr>
          <p:cNvPr id="19" name="Picture 18" descr="https://news.ncsu.edu/wp-content/uploads/2014/08/Camel-Cricket-1422-Lauren-Nichols_YourWildlifeOr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74" r="89944">
                        <a14:foregroundMark x1="21660" y1="20625" x2="21660" y2="20625"/>
                        <a14:foregroundMark x1="21308" y1="23250" x2="21308" y2="23250"/>
                        <a14:foregroundMark x1="21308" y1="20625" x2="21308" y2="20625"/>
                        <a14:foregroundMark x1="21308" y1="20625" x2="21308" y2="20625"/>
                        <a14:foregroundMark x1="17300" y1="18000" x2="17300" y2="18000"/>
                        <a14:foregroundMark x1="17300" y1="18000" x2="17300" y2="18000"/>
                        <a14:foregroundMark x1="15471" y1="12125" x2="15471" y2="12125"/>
                        <a14:foregroundMark x1="15471" y1="12125" x2="15471" y2="12125"/>
                        <a14:foregroundMark x1="15471" y1="12125" x2="15471" y2="12125"/>
                        <a14:foregroundMark x1="15471" y1="11500" x2="15471" y2="11500"/>
                        <a14:foregroundMark x1="15471" y1="11500" x2="15471" y2="11500"/>
                        <a14:foregroundMark x1="23066" y1="28500" x2="23066" y2="28500"/>
                        <a14:foregroundMark x1="23840" y1="28500" x2="23840" y2="28500"/>
                        <a14:foregroundMark x1="23840" y1="29125" x2="23840" y2="29125"/>
                        <a14:foregroundMark x1="18354" y1="47500" x2="18354" y2="47500"/>
                        <a14:foregroundMark x1="18354" y1="47500" x2="18354" y2="47500"/>
                        <a14:foregroundMark x1="18354" y1="47500" x2="18354" y2="47500"/>
                        <a14:foregroundMark x1="19831" y1="47500" x2="19831" y2="47500"/>
                        <a14:foregroundMark x1="19831" y1="47500" x2="19831" y2="47500"/>
                        <a14:foregroundMark x1="27707" y1="47750" x2="27707" y2="47750"/>
                        <a14:foregroundMark x1="28270" y1="48000" x2="28270" y2="48000"/>
                        <a14:foregroundMark x1="29958" y1="49375" x2="29958" y2="49375"/>
                        <a14:foregroundMark x1="21800" y1="45875" x2="21800" y2="45875"/>
                        <a14:foregroundMark x1="20394" y1="46000" x2="20394" y2="46000"/>
                        <a14:foregroundMark x1="17300" y1="46000" x2="17300" y2="46000"/>
                        <a14:foregroundMark x1="15823" y1="47500" x2="15823" y2="47500"/>
                        <a14:foregroundMark x1="13221" y1="48000" x2="13221" y2="48000"/>
                        <a14:foregroundMark x1="13080" y1="48000" x2="13080" y2="48000"/>
                        <a14:foregroundMark x1="7806" y1="48875" x2="7806" y2="48875"/>
                        <a14:foregroundMark x1="6821" y1="49625" x2="6821" y2="49625"/>
                        <a14:foregroundMark x1="6821" y1="49625" x2="6821" y2="49625"/>
                        <a14:foregroundMark x1="6821" y1="49625" x2="6821" y2="49625"/>
                        <a14:foregroundMark x1="5274" y1="49875" x2="5274" y2="49875"/>
                        <a14:foregroundMark x1="5204" y1="51000" x2="5204" y2="51000"/>
                        <a14:foregroundMark x1="5204" y1="51000" x2="5204" y2="51000"/>
                        <a14:foregroundMark x1="28692" y1="35875" x2="28692" y2="35875"/>
                        <a14:foregroundMark x1="28692" y1="35875" x2="28692" y2="35875"/>
                        <a14:foregroundMark x1="28270" y1="34750" x2="28270" y2="34750"/>
                        <a14:foregroundMark x1="27356" y1="32500" x2="27356" y2="32500"/>
                        <a14:foregroundMark x1="27075" y1="31625" x2="27075" y2="31625"/>
                        <a14:foregroundMark x1="29466" y1="39125" x2="29466" y2="39125"/>
                        <a14:foregroundMark x1="29958" y1="39125" x2="29958" y2="39125"/>
                        <a14:foregroundMark x1="29958" y1="39125" x2="29958" y2="39125"/>
                        <a14:foregroundMark x1="31013" y1="42000" x2="31013" y2="42000"/>
                        <a14:foregroundMark x1="24895" y1="46375" x2="24895" y2="46375"/>
                        <a14:foregroundMark x1="25105" y1="46875" x2="25105" y2="46875"/>
                        <a14:foregroundMark x1="30802" y1="50625" x2="30802" y2="50625"/>
                        <a14:foregroundMark x1="31153" y1="50625" x2="31153" y2="50625"/>
                        <a14:foregroundMark x1="15471" y1="47875" x2="15471" y2="47875"/>
                        <a14:foregroundMark x1="24262" y1="26375" x2="24262" y2="2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2" y="4933899"/>
            <a:ext cx="3497448" cy="19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80FB15B-3860-66FC-D06B-5BEF21F12619}"/>
              </a:ext>
            </a:extLst>
          </p:cNvPr>
          <p:cNvGrpSpPr/>
          <p:nvPr/>
        </p:nvGrpSpPr>
        <p:grpSpPr>
          <a:xfrm rot="5400000">
            <a:off x="2846972" y="4780758"/>
            <a:ext cx="1559692" cy="2577939"/>
            <a:chOff x="8213631" y="2111521"/>
            <a:chExt cx="1559692" cy="2577939"/>
          </a:xfrm>
        </p:grpSpPr>
        <p:sp>
          <p:nvSpPr>
            <p:cNvPr id="20" name="Oval 19"/>
            <p:cNvSpPr/>
            <p:nvPr/>
          </p:nvSpPr>
          <p:spPr>
            <a:xfrm>
              <a:off x="8963927" y="4275206"/>
              <a:ext cx="410445" cy="414254"/>
            </a:xfrm>
            <a:prstGeom prst="ellipse">
              <a:avLst/>
            </a:prstGeom>
            <a:noFill/>
            <a:ln w="38100">
              <a:solidFill>
                <a:srgbClr val="32221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8953667" y="3264830"/>
              <a:ext cx="123133" cy="1030583"/>
            </a:xfrm>
            <a:prstGeom prst="line">
              <a:avLst/>
            </a:prstGeom>
            <a:ln w="38100">
              <a:solidFill>
                <a:srgbClr val="32221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859" b="32626" l="34061" r="46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4" t="17111" r="53500" b="67333"/>
            <a:stretch/>
          </p:blipFill>
          <p:spPr>
            <a:xfrm>
              <a:off x="8213631" y="2111521"/>
              <a:ext cx="1559692" cy="1496108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2376004" y="1737908"/>
            <a:ext cx="1820194" cy="3631763"/>
          </a:xfrm>
          <a:prstGeom prst="rect">
            <a:avLst/>
          </a:prstGeom>
          <a:solidFill>
            <a:srgbClr val="F5F6F7"/>
          </a:solidFill>
        </p:spPr>
        <p:txBody>
          <a:bodyPr wrap="square">
            <a:spAutoFit/>
          </a:bodyPr>
          <a:lstStyle/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Acinetobacter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baumannii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Bacillus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amyloliquefaciens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Bacillus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endophyticus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Bacillus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firmus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Bacillus subtilis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Bacillus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velezensis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Dermabacter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hominis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Kineococcus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sp.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Methylobacterium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aquaticum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Micrococcus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luteus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Moraxella sp.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Mycobacterium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obuense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Rothia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sp.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auricularis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S</a:t>
            </a:r>
          </a:p>
          <a:p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taphylococcus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capitis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caprae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condiment </a:t>
            </a: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epidermidis S</a:t>
            </a:r>
          </a:p>
          <a:p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taphylococcus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gallinarum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</a:t>
            </a: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haemolyticus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</a:t>
            </a: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hominis</a:t>
            </a:r>
            <a:endParaRPr lang="en-US" sz="1000" b="0" dirty="0">
              <a:effectLst/>
            </a:endParaRP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lugdunensis</a:t>
            </a:r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 </a:t>
            </a:r>
          </a:p>
          <a:p>
            <a:r>
              <a:rPr lang="en-US" sz="1000" b="0" i="1" u="none" strike="noStrike" dirty="0">
                <a:solidFill>
                  <a:srgbClr val="DE42D4"/>
                </a:solidFill>
                <a:effectLst/>
                <a:latin typeface="Calibri" charset="0"/>
              </a:rPr>
              <a:t>Staphylococcus </a:t>
            </a:r>
            <a:r>
              <a:rPr lang="en-US" sz="1000" b="0" i="1" u="none" strike="noStrike" dirty="0" err="1">
                <a:solidFill>
                  <a:srgbClr val="DE42D4"/>
                </a:solidFill>
                <a:effectLst/>
                <a:latin typeface="Calibri" charset="0"/>
              </a:rPr>
              <a:t>petrasii</a:t>
            </a:r>
            <a:endParaRPr lang="en-US" sz="1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36264" y="113597"/>
            <a:ext cx="10871871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PAST PROJECTS</a:t>
            </a:r>
            <a:br>
              <a:rPr lang="en-US" sz="2800" dirty="0"/>
            </a:br>
            <a:r>
              <a:rPr lang="en-US" sz="2000" dirty="0"/>
              <a:t>What role do microorganisms have on the world around us?</a:t>
            </a:r>
            <a:br>
              <a:rPr lang="en-US" sz="2000" dirty="0"/>
            </a:br>
            <a:r>
              <a:rPr lang="en-US" sz="2000" dirty="0"/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66783" y="183924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" y="4208383"/>
            <a:ext cx="1192306" cy="1371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-26062" y="3290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Clothing</a:t>
            </a:r>
            <a:r>
              <a:rPr lang="en-US" dirty="0"/>
              <a:t>	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-2985071" y="6342143"/>
            <a:ext cx="5181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US" b="1" dirty="0"/>
              <a:t>Arthropods</a:t>
            </a:r>
            <a:r>
              <a:rPr lang="en-US" dirty="0"/>
              <a:t>	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20121" r="60485" b="39636"/>
          <a:stretch/>
        </p:blipFill>
        <p:spPr>
          <a:xfrm>
            <a:off x="4591312" y="4857086"/>
            <a:ext cx="1297124" cy="1183091"/>
          </a:xfrm>
          <a:prstGeom prst="rect">
            <a:avLst/>
          </a:prstGeom>
        </p:spPr>
      </p:pic>
      <p:pic>
        <p:nvPicPr>
          <p:cNvPr id="6" name="Picture 5" descr="A picture containing person, indoor, kitchen, table&#10;&#10;Description automatically generated">
            <a:extLst>
              <a:ext uri="{FF2B5EF4-FFF2-40B4-BE49-F238E27FC236}">
                <a16:creationId xmlns:a16="http://schemas.microsoft.com/office/drawing/2014/main" id="{6C4A259F-D925-D89E-8BB8-A6B3B58F27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62" t="9988" b="41731"/>
          <a:stretch/>
        </p:blipFill>
        <p:spPr>
          <a:xfrm>
            <a:off x="4252939" y="1641932"/>
            <a:ext cx="2611907" cy="2532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BD7953-CAD4-93C9-EC7A-FE8ACE0685E0}"/>
              </a:ext>
            </a:extLst>
          </p:cNvPr>
          <p:cNvSpPr txBox="1"/>
          <p:nvPr/>
        </p:nvSpPr>
        <p:spPr>
          <a:xfrm>
            <a:off x="617318" y="11837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800" b="1" dirty="0"/>
              <a:t>Sourdough</a:t>
            </a:r>
            <a:r>
              <a:rPr lang="en-US" dirty="0"/>
              <a:t>	</a:t>
            </a:r>
          </a:p>
        </p:txBody>
      </p:sp>
      <p:pic>
        <p:nvPicPr>
          <p:cNvPr id="7170" name="Picture 2" descr="Predatory bacteria can wipe out superbugs, says study - BBC News">
            <a:extLst>
              <a:ext uri="{FF2B5EF4-FFF2-40B4-BE49-F238E27FC236}">
                <a16:creationId xmlns:a16="http://schemas.microsoft.com/office/drawing/2014/main" id="{3A0E6A93-F60C-6829-C3C6-504B54233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97580" y="751647"/>
            <a:ext cx="2936186" cy="16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person, indoor, person, kitchen&#10;&#10;Description automatically generated">
            <a:extLst>
              <a:ext uri="{FF2B5EF4-FFF2-40B4-BE49-F238E27FC236}">
                <a16:creationId xmlns:a16="http://schemas.microsoft.com/office/drawing/2014/main" id="{AFAA1942-6DBD-4149-6A60-ACACC4D7DB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637" r="15253"/>
          <a:stretch/>
        </p:blipFill>
        <p:spPr>
          <a:xfrm rot="5400000">
            <a:off x="10435310" y="2746970"/>
            <a:ext cx="1582110" cy="16924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3316B0-EC1D-051E-CEA3-C024E3F31313}"/>
              </a:ext>
            </a:extLst>
          </p:cNvPr>
          <p:cNvSpPr txBox="1"/>
          <p:nvPr/>
        </p:nvSpPr>
        <p:spPr>
          <a:xfrm>
            <a:off x="9861242" y="1957595"/>
            <a:ext cx="21961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Predatory</a:t>
            </a:r>
          </a:p>
          <a:p>
            <a:pPr marL="0" indent="0">
              <a:buNone/>
            </a:pPr>
            <a:r>
              <a:rPr lang="en-US" sz="2800" b="1" dirty="0"/>
              <a:t>Bacteria</a:t>
            </a:r>
            <a:r>
              <a:rPr lang="en-US" dirty="0"/>
              <a:t>	</a:t>
            </a:r>
          </a:p>
        </p:txBody>
      </p:sp>
      <p:pic>
        <p:nvPicPr>
          <p:cNvPr id="25" name="Picture 24" descr="A close up of a bottle and a glass of wine&#10;&#10;Description automatically generated">
            <a:extLst>
              <a:ext uri="{FF2B5EF4-FFF2-40B4-BE49-F238E27FC236}">
                <a16:creationId xmlns:a16="http://schemas.microsoft.com/office/drawing/2014/main" id="{D0976CCE-E2E8-4244-4F3C-EF5229A87B5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4739" r="19744" b="15686"/>
          <a:stretch/>
        </p:blipFill>
        <p:spPr>
          <a:xfrm>
            <a:off x="7232219" y="1695023"/>
            <a:ext cx="1399407" cy="34679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1613930-9661-8FDB-EB51-EB40B24120A8}"/>
              </a:ext>
            </a:extLst>
          </p:cNvPr>
          <p:cNvSpPr txBox="1"/>
          <p:nvPr/>
        </p:nvSpPr>
        <p:spPr>
          <a:xfrm>
            <a:off x="3816846" y="510953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800" b="1" dirty="0"/>
              <a:t>Food Production</a:t>
            </a:r>
            <a:r>
              <a:rPr lang="en-US" dirty="0"/>
              <a:t>	</a:t>
            </a:r>
          </a:p>
        </p:txBody>
      </p:sp>
      <p:pic>
        <p:nvPicPr>
          <p:cNvPr id="29" name="Picture 2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91C6E67-DD3C-38BF-61BB-113471E9F0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24212" y="3892722"/>
            <a:ext cx="1147950" cy="1269497"/>
          </a:xfrm>
          <a:prstGeom prst="rect">
            <a:avLst/>
          </a:prstGeom>
        </p:spPr>
      </p:pic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597574BB-310E-6A99-149E-CB1E3EFDE56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4900" r="1" b="21150"/>
          <a:stretch/>
        </p:blipFill>
        <p:spPr>
          <a:xfrm>
            <a:off x="11286260" y="5670040"/>
            <a:ext cx="905740" cy="1018722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pic>
        <p:nvPicPr>
          <p:cNvPr id="18" name="Picture 5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F93FF57-4F4C-E73A-B9BB-E0899FEF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686" y="5670040"/>
            <a:ext cx="791725" cy="101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Jenna Carter - Research Intern - Campbell University, College of Pharmacy &amp;  Health Sciences | LinkedIn">
            <a:extLst>
              <a:ext uri="{FF2B5EF4-FFF2-40B4-BE49-F238E27FC236}">
                <a16:creationId xmlns:a16="http://schemas.microsoft.com/office/drawing/2014/main" id="{F06C03FF-7574-DBFF-A9E9-98B703F4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144" y="4712184"/>
            <a:ext cx="957856" cy="9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0+ &quot;William Strader&quot; profiles | LinkedIn">
            <a:extLst>
              <a:ext uri="{FF2B5EF4-FFF2-40B4-BE49-F238E27FC236}">
                <a16:creationId xmlns:a16="http://schemas.microsoft.com/office/drawing/2014/main" id="{72CFBA1C-947D-11BB-95D2-8AF8850A9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r="12341"/>
          <a:stretch/>
        </p:blipFill>
        <p:spPr bwMode="auto">
          <a:xfrm>
            <a:off x="10513796" y="4702809"/>
            <a:ext cx="658313" cy="9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group of people looking at a whiteboard&#10;&#10;Description automatically generated with medium confidence">
            <a:extLst>
              <a:ext uri="{FF2B5EF4-FFF2-40B4-BE49-F238E27FC236}">
                <a16:creationId xmlns:a16="http://schemas.microsoft.com/office/drawing/2014/main" id="{BF1FFAA6-6CCE-8673-F212-7651C986B17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8291" t="26448" r="25919" b="39929"/>
          <a:stretch/>
        </p:blipFill>
        <p:spPr>
          <a:xfrm>
            <a:off x="9661691" y="6085749"/>
            <a:ext cx="852105" cy="6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3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A43C-788F-2F37-497C-DFA5FB945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193800"/>
            <a:ext cx="5077838" cy="261403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58203-EBA1-14CD-D17D-8876EBE7C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558" y="1711234"/>
            <a:ext cx="2611459" cy="4820195"/>
          </a:xfrm>
        </p:spPr>
        <p:txBody>
          <a:bodyPr>
            <a:normAutofit fontScale="55000" lnSpcReduction="20000"/>
          </a:bodyPr>
          <a:lstStyle/>
          <a:p>
            <a:r>
              <a:rPr lang="en-US" b="1" u="sng" dirty="0"/>
              <a:t>Past Student Researchers</a:t>
            </a:r>
          </a:p>
          <a:p>
            <a:r>
              <a:rPr lang="en-US" dirty="0"/>
              <a:t>Micaela Robson</a:t>
            </a:r>
          </a:p>
          <a:p>
            <a:r>
              <a:rPr lang="en-US" dirty="0"/>
              <a:t>Kaitlyn </a:t>
            </a:r>
            <a:r>
              <a:rPr lang="en-US" dirty="0" err="1"/>
              <a:t>Mizelle</a:t>
            </a:r>
            <a:endParaRPr lang="en-US" dirty="0"/>
          </a:p>
          <a:p>
            <a:r>
              <a:rPr lang="en-US" dirty="0"/>
              <a:t>Dylan Rogers</a:t>
            </a:r>
          </a:p>
          <a:p>
            <a:r>
              <a:rPr lang="en-US" dirty="0"/>
              <a:t>Amanda </a:t>
            </a:r>
            <a:r>
              <a:rPr lang="en-US" dirty="0" err="1"/>
              <a:t>Brechko</a:t>
            </a:r>
            <a:endParaRPr lang="en-US" dirty="0"/>
          </a:p>
          <a:p>
            <a:r>
              <a:rPr lang="en-US" dirty="0"/>
              <a:t>William Strader</a:t>
            </a:r>
          </a:p>
          <a:p>
            <a:r>
              <a:rPr lang="en-US" dirty="0"/>
              <a:t>Caitlyn Vester Coleman</a:t>
            </a:r>
          </a:p>
          <a:p>
            <a:r>
              <a:rPr lang="en-US" dirty="0"/>
              <a:t>Jessica </a:t>
            </a:r>
            <a:r>
              <a:rPr lang="en-US" dirty="0" err="1"/>
              <a:t>Wakeman</a:t>
            </a:r>
            <a:endParaRPr lang="en-US" dirty="0"/>
          </a:p>
          <a:p>
            <a:r>
              <a:rPr lang="en-US" dirty="0"/>
              <a:t>Jenna Carter</a:t>
            </a:r>
          </a:p>
          <a:p>
            <a:r>
              <a:rPr lang="en-US" dirty="0"/>
              <a:t>Ashley </a:t>
            </a:r>
            <a:r>
              <a:rPr lang="en-US" dirty="0" err="1"/>
              <a:t>Darroch</a:t>
            </a:r>
            <a:r>
              <a:rPr lang="en-US" dirty="0"/>
              <a:t> Lawson</a:t>
            </a:r>
          </a:p>
          <a:p>
            <a:r>
              <a:rPr lang="en-US" dirty="0"/>
              <a:t>Taylor Braswell </a:t>
            </a:r>
          </a:p>
          <a:p>
            <a:endParaRPr lang="en-US" dirty="0"/>
          </a:p>
          <a:p>
            <a:pPr algn="l"/>
            <a:r>
              <a:rPr lang="en-US" dirty="0"/>
              <a:t>Biological Sciences Faculty and Staff </a:t>
            </a:r>
          </a:p>
          <a:p>
            <a:pPr algn="l"/>
            <a:r>
              <a:rPr lang="en-US" dirty="0"/>
              <a:t>Ester H. Howard Summer Research Program</a:t>
            </a:r>
          </a:p>
          <a:p>
            <a:pPr algn="l"/>
            <a:r>
              <a:rPr lang="en-US" dirty="0"/>
              <a:t>Wiggins Memorial Library Staff </a:t>
            </a:r>
          </a:p>
          <a:p>
            <a:pPr algn="l"/>
            <a:r>
              <a:rPr lang="en-US" dirty="0"/>
              <a:t>Tiny Earth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9661E-B466-4DB9-7074-B9526E5B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30" y="477190"/>
            <a:ext cx="6413770" cy="63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6FA2-F6C7-C0B3-2CC7-11125FCA6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2ED0A5A0-4001-056A-8317-691C19BC1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0145" y="1690688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64959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845C48-2E00-2B18-5FC4-C6838D9888BC}"/>
              </a:ext>
            </a:extLst>
          </p:cNvPr>
          <p:cNvSpPr txBox="1"/>
          <p:nvPr/>
        </p:nvSpPr>
        <p:spPr>
          <a:xfrm>
            <a:off x="215537" y="6353294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=plVk4NVIUh8</a:t>
            </a:r>
          </a:p>
        </p:txBody>
      </p:sp>
      <p:pic>
        <p:nvPicPr>
          <p:cNvPr id="5" name="GMT20221130-000035_Recording.cutfile.20221130000724323_1440x900.mp4">
            <a:hlinkClick r:id="" action="ppaction://media"/>
            <a:extLst>
              <a:ext uri="{FF2B5EF4-FFF2-40B4-BE49-F238E27FC236}">
                <a16:creationId xmlns:a16="http://schemas.microsoft.com/office/drawing/2014/main" id="{52928067-D056-A021-1D30-A6B510F84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0"/>
            <a:ext cx="1005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ESKAPE bacteria group and its clinical importance - Clover  Bioanalytical Software">
            <a:extLst>
              <a:ext uri="{FF2B5EF4-FFF2-40B4-BE49-F238E27FC236}">
                <a16:creationId xmlns:a16="http://schemas.microsoft.com/office/drawing/2014/main" id="{A5EA0937-C21F-654F-A1D5-BB1BCFF7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5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EBB9C5-96BE-EC79-3343-1D8E2C4DC15C}"/>
              </a:ext>
            </a:extLst>
          </p:cNvPr>
          <p:cNvSpPr txBox="1"/>
          <p:nvPr/>
        </p:nvSpPr>
        <p:spPr>
          <a:xfrm>
            <a:off x="6692703" y="1413063"/>
            <a:ext cx="506788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Nearly 2 million Americans per year develop hospital-acquired infections (HAIs), resulting in 99,000 deaths – the vast majority of which are due to antibacterial-resistant pathogens.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478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A613-21BA-C543-D5E0-9AF4F61E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2EC06-3746-EF62-D4C1-0F18C3EEE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environment may contain antibiotic producing bacteria?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we isolate antibiotic producing bacteria that can inhibit growth of hard-to-treat pathogens?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C1B4593-0C70-4852-F1C5-55C0CBDC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974" y="3429000"/>
            <a:ext cx="3279843" cy="32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07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7D3D-8725-6EFA-9089-C7A384BF6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78" y="187657"/>
            <a:ext cx="10515600" cy="1325563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6E9FC-7764-7B94-22E5-275F4C5A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88" y="810625"/>
            <a:ext cx="2722764" cy="2729487"/>
          </a:xfrm>
          <a:prstGeom prst="rect">
            <a:avLst/>
          </a:prstGeom>
        </p:spPr>
      </p:pic>
      <p:pic>
        <p:nvPicPr>
          <p:cNvPr id="6" name="Picture 2" descr="A close-up of a compass&#10;&#10;Description automatically generated with medium confidence">
            <a:extLst>
              <a:ext uri="{FF2B5EF4-FFF2-40B4-BE49-F238E27FC236}">
                <a16:creationId xmlns:a16="http://schemas.microsoft.com/office/drawing/2014/main" id="{A95E1223-760E-CF02-76CB-86FD4A81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21" y="550847"/>
            <a:ext cx="3055466" cy="29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 picture containing text, indoor, tableware, dishware&#10;&#10;Description automatically generated">
            <a:extLst>
              <a:ext uri="{FF2B5EF4-FFF2-40B4-BE49-F238E27FC236}">
                <a16:creationId xmlns:a16="http://schemas.microsoft.com/office/drawing/2014/main" id="{C47CAE77-F53B-2E59-62EF-4E13FF0D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73" b="89974" l="9961" r="90576">
                        <a14:foregroundMark x1="41406" y1="8203" x2="41406" y2="8203"/>
                        <a14:foregroundMark x1="43555" y1="8789" x2="43555" y2="8789"/>
                        <a14:foregroundMark x1="43555" y1="8789" x2="43555" y2="8789"/>
                        <a14:foregroundMark x1="90137" y1="45964" x2="90137" y2="45964"/>
                        <a14:foregroundMark x1="90576" y1="44792" x2="90576" y2="4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409" y="341569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6A1F5D1-3C28-CDD2-EFA9-6CAB61214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55" b="87956" l="28857" r="77734">
                        <a14:foregroundMark x1="43311" y1="45117" x2="43311" y2="45117"/>
                        <a14:foregroundMark x1="42920" y1="51628" x2="42920" y2="51628"/>
                        <a14:foregroundMark x1="41846" y1="34896" x2="41846" y2="34896"/>
                        <a14:foregroundMark x1="51611" y1="34896" x2="51611" y2="34896"/>
                        <a14:foregroundMark x1="67822" y1="36003" x2="67822" y2="36003"/>
                        <a14:foregroundMark x1="61621" y1="34049" x2="61621" y2="34049"/>
                        <a14:foregroundMark x1="60986" y1="28385" x2="60986" y2="28385"/>
                        <a14:foregroundMark x1="60986" y1="28646" x2="60986" y2="28646"/>
                        <a14:foregroundMark x1="49072" y1="33203" x2="49072" y2="33203"/>
                        <a14:foregroundMark x1="46973" y1="30924" x2="46973" y2="30924"/>
                        <a14:foregroundMark x1="44824" y1="36849" x2="44824" y2="36849"/>
                        <a14:foregroundMark x1="44824" y1="37174" x2="44824" y2="37174"/>
                        <a14:foregroundMark x1="44824" y1="37174" x2="44824" y2="37174"/>
                        <a14:foregroundMark x1="45654" y1="33203" x2="45654" y2="33203"/>
                        <a14:foregroundMark x1="45654" y1="33203" x2="45654" y2="33203"/>
                        <a14:foregroundMark x1="42920" y1="30339" x2="42920" y2="30339"/>
                        <a14:foregroundMark x1="37158" y1="32617" x2="37158" y2="32617"/>
                        <a14:foregroundMark x1="32715" y1="67773" x2="32715" y2="67773"/>
                        <a14:foregroundMark x1="35889" y1="74609" x2="35889" y2="74609"/>
                        <a14:foregroundMark x1="42285" y1="78320" x2="42285" y2="78320"/>
                        <a14:foregroundMark x1="47607" y1="78581" x2="47607" y2="78581"/>
                        <a14:foregroundMark x1="52246" y1="81706" x2="52246" y2="81706"/>
                        <a14:foregroundMark x1="41846" y1="81445" x2="41846" y2="81445"/>
                        <a14:foregroundMark x1="35449" y1="74349" x2="35449" y2="74349"/>
                        <a14:foregroundMark x1="47363" y1="87956" x2="47363" y2="87956"/>
                        <a14:foregroundMark x1="56543" y1="87956" x2="56543" y2="87956"/>
                        <a14:foregroundMark x1="66504" y1="32031" x2="66504" y2="32031"/>
                        <a14:foregroundMark x1="28857" y1="52214" x2="28857" y2="52214"/>
                        <a14:foregroundMark x1="31836" y1="75456" x2="31836" y2="75456"/>
                        <a14:foregroundMark x1="31836" y1="71484" x2="31836" y2="71484"/>
                        <a14:foregroundMark x1="60986" y1="30339" x2="60986" y2="3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24652" r="16241" b="9787"/>
          <a:stretch/>
        </p:blipFill>
        <p:spPr bwMode="auto">
          <a:xfrm rot="10272073">
            <a:off x="9023944" y="3639188"/>
            <a:ext cx="2731271" cy="22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6A924-91C8-0325-4B54-474BB6A1F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4903" y="3550682"/>
            <a:ext cx="1943075" cy="2501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678131-F204-6251-28D5-0FD111C9AC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58" r="19116"/>
          <a:stretch/>
        </p:blipFill>
        <p:spPr>
          <a:xfrm>
            <a:off x="5791396" y="4202349"/>
            <a:ext cx="3458058" cy="904648"/>
          </a:xfrm>
          <a:prstGeom prst="rect">
            <a:avLst/>
          </a:prstGeom>
        </p:spPr>
      </p:pic>
      <p:pic>
        <p:nvPicPr>
          <p:cNvPr id="3074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F6948BF-E0DE-0246-A82D-11D36B06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9" y="4659950"/>
            <a:ext cx="1755492" cy="164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What Will We Reap Without Topsoil? - Science Friday">
            <a:extLst>
              <a:ext uri="{FF2B5EF4-FFF2-40B4-BE49-F238E27FC236}">
                <a16:creationId xmlns:a16="http://schemas.microsoft.com/office/drawing/2014/main" id="{24315CFE-2BA8-1259-FD3D-FAA43FB4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93" y="1197674"/>
            <a:ext cx="2345026" cy="16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9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3401-8626-8FAC-80B2-529744A0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365125"/>
            <a:ext cx="833628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Antibiotic Producing Bacteria from Kefir</a:t>
            </a:r>
            <a:br>
              <a:rPr lang="en-US" dirty="0"/>
            </a:br>
            <a:r>
              <a:rPr lang="en-US" sz="3100" dirty="0"/>
              <a:t>Anna Braaten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 descr="product image 1 of 5 slides">
            <a:extLst>
              <a:ext uri="{FF2B5EF4-FFF2-40B4-BE49-F238E27FC236}">
                <a16:creationId xmlns:a16="http://schemas.microsoft.com/office/drawing/2014/main" id="{2FEE6EE8-0084-BA04-600B-D58B9FDF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8154" l="9231" r="89231">
                        <a14:foregroundMark x1="45538" y1="12308" x2="45538" y2="12308"/>
                        <a14:foregroundMark x1="45846" y1="8615" x2="45846" y2="8615"/>
                        <a14:foregroundMark x1="46462" y1="6154" x2="46462" y2="6154"/>
                        <a14:foregroundMark x1="46769" y1="4000" x2="46769" y2="4000"/>
                        <a14:foregroundMark x1="46769" y1="2769" x2="46769" y2="2769"/>
                        <a14:foregroundMark x1="45846" y1="91077" x2="45846" y2="91077"/>
                        <a14:foregroundMark x1="42462" y1="98154" x2="42462" y2="9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293" y="365125"/>
            <a:ext cx="6235155" cy="62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01C3FC9-9D91-08F1-2CF9-B778F40E4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266255"/>
            <a:ext cx="5219700" cy="504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nna Braaten">
            <a:extLst>
              <a:ext uri="{FF2B5EF4-FFF2-40B4-BE49-F238E27FC236}">
                <a16:creationId xmlns:a16="http://schemas.microsoft.com/office/drawing/2014/main" id="{89E407D2-DCD5-8172-80CC-42EE59AC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748" y="5116748"/>
            <a:ext cx="1741251" cy="17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8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olenopsis invicta (Red Imported Fire Ant) – Insects of the Duke Campus">
            <a:extLst>
              <a:ext uri="{FF2B5EF4-FFF2-40B4-BE49-F238E27FC236}">
                <a16:creationId xmlns:a16="http://schemas.microsoft.com/office/drawing/2014/main" id="{8A94C2B8-8C26-33B5-0E87-628D4E1F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96" y="273685"/>
            <a:ext cx="5409004" cy="59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83401-8626-8FAC-80B2-529744A0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4" y="273685"/>
            <a:ext cx="833628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Antibiotic Producing Bacteria from Ants</a:t>
            </a:r>
            <a:br>
              <a:rPr lang="en-US" dirty="0"/>
            </a:br>
            <a:r>
              <a:rPr lang="en-US" sz="3100" dirty="0"/>
              <a:t>Leeann Stearns</a:t>
            </a:r>
            <a:br>
              <a:rPr lang="en-US" dirty="0"/>
            </a:br>
            <a:endParaRPr lang="en-US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86B49225-A622-F4F0-A70B-8ABC8CF6D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t="48305" r="35737"/>
          <a:stretch/>
        </p:blipFill>
        <p:spPr bwMode="auto">
          <a:xfrm>
            <a:off x="882810" y="1346200"/>
            <a:ext cx="4946489" cy="52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eeann Stearns">
            <a:extLst>
              <a:ext uri="{FF2B5EF4-FFF2-40B4-BE49-F238E27FC236}">
                <a16:creationId xmlns:a16="http://schemas.microsoft.com/office/drawing/2014/main" id="{EAA533E0-336A-9D90-EC74-BBBD07814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3" t="32717" r="20398"/>
          <a:stretch/>
        </p:blipFill>
        <p:spPr bwMode="auto">
          <a:xfrm>
            <a:off x="10956832" y="5058383"/>
            <a:ext cx="1235168" cy="17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415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3401-8626-8FAC-80B2-529744A0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365125"/>
            <a:ext cx="101092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Antibiotic Producing Bacteria from Wastewater</a:t>
            </a:r>
            <a:br>
              <a:rPr lang="en-US" dirty="0"/>
            </a:br>
            <a:r>
              <a:rPr lang="en-US" sz="3100" dirty="0"/>
              <a:t>Thomas Rush</a:t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 descr="Harnett County South Central WWTP - T. A. Loving Company">
            <a:extLst>
              <a:ext uri="{FF2B5EF4-FFF2-40B4-BE49-F238E27FC236}">
                <a16:creationId xmlns:a16="http://schemas.microsoft.com/office/drawing/2014/main" id="{5D2F6551-2F31-8CBA-0FDD-B6E309EC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985963"/>
            <a:ext cx="6424747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24866-3BF7-0124-D594-8EA06A2C4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863" y="1737360"/>
            <a:ext cx="4490018" cy="4506913"/>
          </a:xfrm>
          <a:prstGeom prst="rect">
            <a:avLst/>
          </a:prstGeom>
        </p:spPr>
      </p:pic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9F2444A-7546-7914-96CA-4816F8F55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767" b="78818"/>
          <a:stretch/>
        </p:blipFill>
        <p:spPr>
          <a:xfrm>
            <a:off x="10761762" y="5120640"/>
            <a:ext cx="1430238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60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290</Words>
  <Application>Microsoft Office PowerPoint</Application>
  <PresentationFormat>Widescreen</PresentationFormat>
  <Paragraphs>80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Broadway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Research Questions</vt:lpstr>
      <vt:lpstr>Methods</vt:lpstr>
      <vt:lpstr>Antibiotic Producing Bacteria from Kefir Anna Braaten </vt:lpstr>
      <vt:lpstr>Antibiotic Producing Bacteria from Ants Leeann Stearns </vt:lpstr>
      <vt:lpstr>Antibiotic Producing Bacteria from Wastewater Thomas Rush </vt:lpstr>
      <vt:lpstr>Antibiotic Producing Bacteria from Soil Biology 275 and 334 course labs </vt:lpstr>
      <vt:lpstr>Additional Research Questions</vt:lpstr>
      <vt:lpstr>Isolation of Denitrifying Bacteria Allison Cannady</vt:lpstr>
      <vt:lpstr>Cortisol and CRP analysis in CU athletes Austin Calhoun </vt:lpstr>
      <vt:lpstr>PAST PROJECTS What role do microorganisms have on the world around us?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Mathews, Stephanie L</dc:creator>
  <cp:lastModifiedBy>Taxakis, Brooke</cp:lastModifiedBy>
  <cp:revision>11</cp:revision>
  <dcterms:created xsi:type="dcterms:W3CDTF">2020-10-23T17:47:21Z</dcterms:created>
  <dcterms:modified xsi:type="dcterms:W3CDTF">2023-02-17T13:33:05Z</dcterms:modified>
</cp:coreProperties>
</file>